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Micael da Costa"/>
  <p:cmAuthor clrIdx="1" id="1" initials="" lastIdx="2" name="Yasin Koech"/>
  <p:cmAuthor clrIdx="2" id="2" initials="" lastIdx="2" name="Ceesay Mohammed"/>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19-03-08T05:53:13.088">
    <p:pos x="3831" y="1167"/>
    <p:text>Where did the water get to coming in from here?</p:text>
  </p:cm>
  <p:cm authorId="1" idx="1" dt="2019-03-06T14:20:00.162">
    <p:pos x="3831" y="1167"/>
    <p:text>Shower Test was done from the top(Slide 4, Image 1), water sprinkling down entered SDS through top of door opening as highlighted in red(Slide 5). Refer to video Link in slide 4.</p:text>
  </p:cm>
  <p:cm authorId="0" idx="2" dt="2019-03-07T02:54:41.336">
    <p:pos x="3831" y="1167"/>
    <p:text>Hi Yasin. Thanks. I meant where did the water reach until when it got
inside. I.e. what got wet that should not get wet.</p:text>
  </p:cm>
  <p:cm authorId="1" idx="2" dt="2019-03-07T09:16:14.209">
    <p:pos x="3831" y="1167"/>
    <p:text>We did the test on an empty shell, water reached on the surface of the top compartment in the shell. This means water would have trickled over the tablet screen and down to the modem. 
Ideally, we intend to ensure no water seeps into the SDS front panel hence nothing gets wet(tab screen and modem)</p:text>
  </p:cm>
  <p:cm authorId="0" idx="3" dt="2019-03-08T03:03:01.381">
    <p:pos x="3831" y="1167"/>
    <p:text>Thanks. +c.mohammed@kokonetworks.com have you had a chance to review how to improve the sealing here ?</p:text>
  </p:cm>
  <p:cm authorId="2" idx="1" dt="2019-03-08T05:47:19.047">
    <p:pos x="3831" y="1167"/>
    <p:text>Hi Micael</p:text>
  </p:cm>
  <p:cm authorId="2" idx="2" dt="2019-03-08T05:53:13.088">
    <p:pos x="3831" y="1167"/>
    <p:text>1. The test was done with the SDS shell tilted quite a lot on its right side as it was still on top of the dolly. 
2. The rubber seal that was meant to be on top of the doors was missing. 
3. We have ordered the dust seal sponge to place on top of the doors to seal off the water. 
4.NEI came over to see the outcome and agreed the dust seal sponge would work as initially intended. 
5. The last resort would be to attach a bolt on rain visor to deter the rain water coming in at an angle during strong winds.</p:text>
  </p:cm>
</p:cmLst>
</file>

<file path=ppt/media/image1.png>
</file>

<file path=ppt/media/image2.pn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51c3c14b2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51c3c14b2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51c3c14b20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51c3c14b2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51c3c14b20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51c3c14b20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51c3c14b20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51c3c14b20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pic>
        <p:nvPicPr>
          <p:cNvPr id="12" name="Google Shape;12;p2"/>
          <p:cNvPicPr preferRelativeResize="0"/>
          <p:nvPr/>
        </p:nvPicPr>
        <p:blipFill rotWithShape="1">
          <a:blip r:embed="rId2">
            <a:alphaModFix/>
          </a:blip>
          <a:srcRect b="21212" l="33011" r="33582" t="21616"/>
          <a:stretch/>
        </p:blipFill>
        <p:spPr>
          <a:xfrm>
            <a:off x="5122718" y="177761"/>
            <a:ext cx="4021281" cy="4863344"/>
          </a:xfrm>
          <a:prstGeom prst="rect">
            <a:avLst/>
          </a:prstGeom>
          <a:noFill/>
          <a:ln>
            <a:noFill/>
          </a:ln>
        </p:spPr>
      </p:pic>
      <p:sp>
        <p:nvSpPr>
          <p:cNvPr id="13" name="Google Shape;13;p2"/>
          <p:cNvSpPr txBox="1"/>
          <p:nvPr>
            <p:ph type="ctrTitle"/>
          </p:nvPr>
        </p:nvSpPr>
        <p:spPr>
          <a:xfrm>
            <a:off x="1143000" y="2629011"/>
            <a:ext cx="6858000" cy="990600"/>
          </a:xfrm>
          <a:prstGeom prst="rect">
            <a:avLst/>
          </a:prstGeom>
          <a:noFill/>
          <a:ln>
            <a:noFill/>
          </a:ln>
        </p:spPr>
        <p:txBody>
          <a:bodyPr anchorCtr="0" anchor="b" bIns="34275" lIns="68575" spcFirstLastPara="1" rIns="68575" wrap="square" tIns="34275">
            <a:noAutofit/>
          </a:bodyPr>
          <a:lstStyle>
            <a:lvl1pPr lvl="0" algn="ctr">
              <a:lnSpc>
                <a:spcPct val="90000"/>
              </a:lnSpc>
              <a:spcBef>
                <a:spcPts val="0"/>
              </a:spcBef>
              <a:spcAft>
                <a:spcPts val="0"/>
              </a:spcAft>
              <a:buClr>
                <a:schemeClr val="dk1"/>
              </a:buClr>
              <a:buSzPts val="4500"/>
              <a:buFont typeface="Avenir"/>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4" name="Google Shape;14;p2"/>
          <p:cNvSpPr txBox="1"/>
          <p:nvPr>
            <p:ph idx="1" type="subTitle"/>
          </p:nvPr>
        </p:nvSpPr>
        <p:spPr>
          <a:xfrm>
            <a:off x="1143000" y="3619720"/>
            <a:ext cx="6858000" cy="469200"/>
          </a:xfrm>
          <a:prstGeom prst="rect">
            <a:avLst/>
          </a:prstGeom>
          <a:noFill/>
          <a:ln>
            <a:noFill/>
          </a:ln>
        </p:spPr>
        <p:txBody>
          <a:bodyPr anchorCtr="0" anchor="t" bIns="34275" lIns="68575" spcFirstLastPara="1" rIns="68575" wrap="square" tIns="34275">
            <a:no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15" name="Google Shape;15;p2"/>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6" name="Shape 66"/>
        <p:cNvGrpSpPr/>
        <p:nvPr/>
      </p:nvGrpSpPr>
      <p:grpSpPr>
        <a:xfrm>
          <a:off x="0" y="0"/>
          <a:ext cx="0" cy="0"/>
          <a:chOff x="0" y="0"/>
          <a:chExt cx="0" cy="0"/>
        </a:xfrm>
      </p:grpSpPr>
      <p:sp>
        <p:nvSpPr>
          <p:cNvPr id="67" name="Google Shape;67;p11"/>
          <p:cNvSpPr txBox="1"/>
          <p:nvPr>
            <p:ph type="title"/>
          </p:nvPr>
        </p:nvSpPr>
        <p:spPr>
          <a:xfrm>
            <a:off x="628650" y="273844"/>
            <a:ext cx="7886700" cy="6870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8" name="Google Shape;68;p11"/>
          <p:cNvSpPr txBox="1"/>
          <p:nvPr>
            <p:ph idx="1" type="body"/>
          </p:nvPr>
        </p:nvSpPr>
        <p:spPr>
          <a:xfrm rot="5400000">
            <a:off x="2841001" y="-1041760"/>
            <a:ext cx="3462000" cy="78867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9" name="Google Shape;69;p11"/>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70" name="Google Shape;70;p1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1" name="Google Shape;71;p11"/>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2" name="Shape 72"/>
        <p:cNvGrpSpPr/>
        <p:nvPr/>
      </p:nvGrpSpPr>
      <p:grpSpPr>
        <a:xfrm>
          <a:off x="0" y="0"/>
          <a:ext cx="0" cy="0"/>
          <a:chOff x="0" y="0"/>
          <a:chExt cx="0" cy="0"/>
        </a:xfrm>
      </p:grpSpPr>
      <p:sp>
        <p:nvSpPr>
          <p:cNvPr id="73" name="Google Shape;73;p12"/>
          <p:cNvSpPr txBox="1"/>
          <p:nvPr>
            <p:ph type="title"/>
          </p:nvPr>
        </p:nvSpPr>
        <p:spPr>
          <a:xfrm rot="5400000">
            <a:off x="5350050" y="1467544"/>
            <a:ext cx="4359000" cy="19716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4" name="Google Shape;74;p12"/>
          <p:cNvSpPr txBox="1"/>
          <p:nvPr>
            <p:ph idx="1" type="body"/>
          </p:nvPr>
        </p:nvSpPr>
        <p:spPr>
          <a:xfrm rot="5400000">
            <a:off x="1349475" y="-447056"/>
            <a:ext cx="4359000" cy="58008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2"/>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76" name="Google Shape;76;p12"/>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7" name="Google Shape;77;p12"/>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8" name="Shape 78"/>
        <p:cNvGrpSpPr/>
        <p:nvPr/>
      </p:nvGrpSpPr>
      <p:grpSpPr>
        <a:xfrm>
          <a:off x="0" y="0"/>
          <a:ext cx="0" cy="0"/>
          <a:chOff x="0" y="0"/>
          <a:chExt cx="0" cy="0"/>
        </a:xfrm>
      </p:grpSpPr>
      <p:sp>
        <p:nvSpPr>
          <p:cNvPr id="79" name="Google Shape;79;p13"/>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13"/>
          <p:cNvGrpSpPr/>
          <p:nvPr/>
        </p:nvGrpSpPr>
        <p:grpSpPr>
          <a:xfrm>
            <a:off x="830392" y="1191256"/>
            <a:ext cx="745763" cy="45826"/>
            <a:chOff x="4580561" y="2589004"/>
            <a:chExt cx="1064464" cy="25200"/>
          </a:xfrm>
        </p:grpSpPr>
        <p:sp>
          <p:nvSpPr>
            <p:cNvPr id="81" name="Google Shape;81;p1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13"/>
          <p:cNvSpPr txBox="1"/>
          <p:nvPr>
            <p:ph type="title"/>
          </p:nvPr>
        </p:nvSpPr>
        <p:spPr>
          <a:xfrm>
            <a:off x="729450" y="1318650"/>
            <a:ext cx="7688700" cy="535200"/>
          </a:xfrm>
          <a:prstGeom prst="rect">
            <a:avLst/>
          </a:prstGeom>
        </p:spPr>
        <p:txBody>
          <a:bodyPr anchorCtr="0" anchor="ctr" bIns="34275" lIns="68575" spcFirstLastPara="1" rIns="68575" wrap="square" tIns="3427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84" name="Google Shape;84;p13"/>
          <p:cNvSpPr txBox="1"/>
          <p:nvPr>
            <p:ph idx="1" type="body"/>
          </p:nvPr>
        </p:nvSpPr>
        <p:spPr>
          <a:xfrm>
            <a:off x="729450" y="2078875"/>
            <a:ext cx="7688700" cy="2261100"/>
          </a:xfrm>
          <a:prstGeom prst="rect">
            <a:avLst/>
          </a:prstGeom>
        </p:spPr>
        <p:txBody>
          <a:bodyPr anchorCtr="0" anchor="t" bIns="34275" lIns="68575" spcFirstLastPara="1" rIns="68575" wrap="square" tIns="34275">
            <a:noAutofit/>
          </a:bodyPr>
          <a:lstStyle>
            <a:lvl1pPr indent="-361950" lvl="0" marL="457200" rtl="0">
              <a:spcBef>
                <a:spcPts val="800"/>
              </a:spcBef>
              <a:spcAft>
                <a:spcPts val="0"/>
              </a:spcAft>
              <a:buSzPts val="2100"/>
              <a:buChar char="•"/>
              <a:defRPr/>
            </a:lvl1pPr>
            <a:lvl2pPr indent="-342900" lvl="1" marL="914400" rtl="0">
              <a:spcBef>
                <a:spcPts val="400"/>
              </a:spcBef>
              <a:spcAft>
                <a:spcPts val="0"/>
              </a:spcAft>
              <a:buSzPts val="1800"/>
              <a:buChar char="•"/>
              <a:defRPr/>
            </a:lvl2pPr>
            <a:lvl3pPr indent="-323850" lvl="2" marL="1371600" rtl="0">
              <a:spcBef>
                <a:spcPts val="400"/>
              </a:spcBef>
              <a:spcAft>
                <a:spcPts val="0"/>
              </a:spcAft>
              <a:buSzPts val="1500"/>
              <a:buChar char="•"/>
              <a:defRPr/>
            </a:lvl3pPr>
            <a:lvl4pPr indent="-317500" lvl="3" marL="1828800" rtl="0">
              <a:spcBef>
                <a:spcPts val="400"/>
              </a:spcBef>
              <a:spcAft>
                <a:spcPts val="0"/>
              </a:spcAft>
              <a:buSzPts val="1400"/>
              <a:buChar char="•"/>
              <a:defRPr/>
            </a:lvl4pPr>
            <a:lvl5pPr indent="-317500" lvl="4" marL="2286000" rtl="0">
              <a:spcBef>
                <a:spcPts val="400"/>
              </a:spcBef>
              <a:spcAft>
                <a:spcPts val="0"/>
              </a:spcAft>
              <a:buSzPts val="1400"/>
              <a:buChar char="•"/>
              <a:defRPr/>
            </a:lvl5pPr>
            <a:lvl6pPr indent="-317500" lvl="5" marL="2743200" rtl="0">
              <a:spcBef>
                <a:spcPts val="400"/>
              </a:spcBef>
              <a:spcAft>
                <a:spcPts val="0"/>
              </a:spcAft>
              <a:buSzPts val="1400"/>
              <a:buChar char="•"/>
              <a:defRPr/>
            </a:lvl6pPr>
            <a:lvl7pPr indent="-317500" lvl="6" marL="3200400" rtl="0">
              <a:spcBef>
                <a:spcPts val="400"/>
              </a:spcBef>
              <a:spcAft>
                <a:spcPts val="0"/>
              </a:spcAft>
              <a:buSzPts val="1400"/>
              <a:buChar char="•"/>
              <a:defRPr/>
            </a:lvl7pPr>
            <a:lvl8pPr indent="-317500" lvl="7" marL="3657600" rtl="0">
              <a:spcBef>
                <a:spcPts val="400"/>
              </a:spcBef>
              <a:spcAft>
                <a:spcPts val="0"/>
              </a:spcAft>
              <a:buSzPts val="1400"/>
              <a:buChar char="•"/>
              <a:defRPr/>
            </a:lvl8pPr>
            <a:lvl9pPr indent="-317500" lvl="8" marL="4114800" rtl="0">
              <a:spcBef>
                <a:spcPts val="400"/>
              </a:spcBef>
              <a:spcAft>
                <a:spcPts val="0"/>
              </a:spcAft>
              <a:buSzPts val="1400"/>
              <a:buChar char="•"/>
              <a:defRPr/>
            </a:lvl9pPr>
          </a:lstStyle>
          <a:p/>
        </p:txBody>
      </p:sp>
      <p:sp>
        <p:nvSpPr>
          <p:cNvPr id="85" name="Google Shape;85;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6" name="Shape 16"/>
        <p:cNvGrpSpPr/>
        <p:nvPr/>
      </p:nvGrpSpPr>
      <p:grpSpPr>
        <a:xfrm>
          <a:off x="0" y="0"/>
          <a:ext cx="0" cy="0"/>
          <a:chOff x="0" y="0"/>
          <a:chExt cx="0" cy="0"/>
        </a:xfrm>
      </p:grpSpPr>
      <p:sp>
        <p:nvSpPr>
          <p:cNvPr id="17" name="Google Shape;17;p3"/>
          <p:cNvSpPr txBox="1"/>
          <p:nvPr>
            <p:ph type="title"/>
          </p:nvPr>
        </p:nvSpPr>
        <p:spPr>
          <a:xfrm>
            <a:off x="628650" y="273844"/>
            <a:ext cx="7886700" cy="4830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8" name="Google Shape;18;p3"/>
          <p:cNvSpPr txBox="1"/>
          <p:nvPr>
            <p:ph idx="1" type="body"/>
          </p:nvPr>
        </p:nvSpPr>
        <p:spPr>
          <a:xfrm>
            <a:off x="628650" y="1016875"/>
            <a:ext cx="7886700" cy="36159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9" name="Google Shape;19;p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pic>
        <p:nvPicPr>
          <p:cNvPr id="20" name="Google Shape;20;p3"/>
          <p:cNvPicPr preferRelativeResize="0"/>
          <p:nvPr/>
        </p:nvPicPr>
        <p:blipFill rotWithShape="1">
          <a:blip r:embed="rId2">
            <a:alphaModFix/>
          </a:blip>
          <a:srcRect b="39393" l="16555" r="16412" t="38384"/>
          <a:stretch/>
        </p:blipFill>
        <p:spPr>
          <a:xfrm>
            <a:off x="155864" y="4673104"/>
            <a:ext cx="1569025" cy="3680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 name="Shape 21"/>
        <p:cNvGrpSpPr/>
        <p:nvPr/>
      </p:nvGrpSpPr>
      <p:grpSpPr>
        <a:xfrm>
          <a:off x="0" y="0"/>
          <a:ext cx="0" cy="0"/>
          <a:chOff x="0" y="0"/>
          <a:chExt cx="0" cy="0"/>
        </a:xfrm>
      </p:grpSpPr>
      <p:sp>
        <p:nvSpPr>
          <p:cNvPr id="22" name="Google Shape;22;p4"/>
          <p:cNvSpPr txBox="1"/>
          <p:nvPr>
            <p:ph type="title"/>
          </p:nvPr>
        </p:nvSpPr>
        <p:spPr>
          <a:xfrm>
            <a:off x="628650" y="273844"/>
            <a:ext cx="7886700" cy="6870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3" name="Google Shape;23;p4"/>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24" name="Google Shape;24;p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5" name="Google Shape;25;p4"/>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 name="Shape 26"/>
        <p:cNvGrpSpPr/>
        <p:nvPr/>
      </p:nvGrpSpPr>
      <p:grpSpPr>
        <a:xfrm>
          <a:off x="0" y="0"/>
          <a:ext cx="0" cy="0"/>
          <a:chOff x="0" y="0"/>
          <a:chExt cx="0" cy="0"/>
        </a:xfrm>
      </p:grpSpPr>
      <p:sp>
        <p:nvSpPr>
          <p:cNvPr id="27" name="Google Shape;27;p5"/>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28" name="Google Shape;28;p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29" name="Google Shape;29;p5"/>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sp>
        <p:nvSpPr>
          <p:cNvPr id="31" name="Google Shape;31;p6"/>
          <p:cNvSpPr txBox="1"/>
          <p:nvPr>
            <p:ph type="title"/>
          </p:nvPr>
        </p:nvSpPr>
        <p:spPr>
          <a:xfrm>
            <a:off x="623888" y="1282304"/>
            <a:ext cx="7886700" cy="21396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4500"/>
              <a:buFont typeface="Avenir"/>
              <a:buNone/>
              <a:defRPr sz="45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2" name="Google Shape;32;p6"/>
          <p:cNvSpPr txBox="1"/>
          <p:nvPr>
            <p:ph idx="1" type="body"/>
          </p:nvPr>
        </p:nvSpPr>
        <p:spPr>
          <a:xfrm>
            <a:off x="623888" y="3442097"/>
            <a:ext cx="7886700" cy="11250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33" name="Google Shape;33;p6"/>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34" name="Google Shape;34;p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5" name="Google Shape;35;p6"/>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6" name="Shape 36"/>
        <p:cNvGrpSpPr/>
        <p:nvPr/>
      </p:nvGrpSpPr>
      <p:grpSpPr>
        <a:xfrm>
          <a:off x="0" y="0"/>
          <a:ext cx="0" cy="0"/>
          <a:chOff x="0" y="0"/>
          <a:chExt cx="0" cy="0"/>
        </a:xfrm>
      </p:grpSpPr>
      <p:sp>
        <p:nvSpPr>
          <p:cNvPr id="37" name="Google Shape;37;p7"/>
          <p:cNvSpPr txBox="1"/>
          <p:nvPr>
            <p:ph type="title"/>
          </p:nvPr>
        </p:nvSpPr>
        <p:spPr>
          <a:xfrm>
            <a:off x="628650" y="273844"/>
            <a:ext cx="7886700" cy="6870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38" name="Google Shape;38;p7"/>
          <p:cNvSpPr txBox="1"/>
          <p:nvPr>
            <p:ph idx="1" type="body"/>
          </p:nvPr>
        </p:nvSpPr>
        <p:spPr>
          <a:xfrm>
            <a:off x="628650" y="1369219"/>
            <a:ext cx="3886200" cy="3263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39" name="Google Shape;39;p7"/>
          <p:cNvSpPr txBox="1"/>
          <p:nvPr>
            <p:ph idx="2" type="body"/>
          </p:nvPr>
        </p:nvSpPr>
        <p:spPr>
          <a:xfrm>
            <a:off x="4629150" y="1369219"/>
            <a:ext cx="3886200" cy="32634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0" name="Google Shape;40;p7"/>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41" name="Google Shape;41;p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2" name="Google Shape;42;p7"/>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8"/>
          <p:cNvSpPr txBox="1"/>
          <p:nvPr>
            <p:ph type="title"/>
          </p:nvPr>
        </p:nvSpPr>
        <p:spPr>
          <a:xfrm>
            <a:off x="629841" y="273844"/>
            <a:ext cx="7886700" cy="99420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45" name="Google Shape;45;p8"/>
          <p:cNvSpPr txBox="1"/>
          <p:nvPr>
            <p:ph idx="1" type="body"/>
          </p:nvPr>
        </p:nvSpPr>
        <p:spPr>
          <a:xfrm>
            <a:off x="629841" y="1260872"/>
            <a:ext cx="3868200" cy="61800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46" name="Google Shape;46;p8"/>
          <p:cNvSpPr txBox="1"/>
          <p:nvPr>
            <p:ph idx="2" type="body"/>
          </p:nvPr>
        </p:nvSpPr>
        <p:spPr>
          <a:xfrm>
            <a:off x="629841" y="1878806"/>
            <a:ext cx="3868200" cy="27633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7" name="Google Shape;47;p8"/>
          <p:cNvSpPr txBox="1"/>
          <p:nvPr>
            <p:ph idx="3" type="body"/>
          </p:nvPr>
        </p:nvSpPr>
        <p:spPr>
          <a:xfrm>
            <a:off x="4629150" y="1260872"/>
            <a:ext cx="3887400" cy="618000"/>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48" name="Google Shape;48;p8"/>
          <p:cNvSpPr txBox="1"/>
          <p:nvPr>
            <p:ph idx="4" type="body"/>
          </p:nvPr>
        </p:nvSpPr>
        <p:spPr>
          <a:xfrm>
            <a:off x="4629150" y="1878806"/>
            <a:ext cx="3887400" cy="2763300"/>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49" name="Google Shape;49;p8"/>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50" name="Google Shape;50;p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1" name="Google Shape;51;p8"/>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2" name="Shape 52"/>
        <p:cNvGrpSpPr/>
        <p:nvPr/>
      </p:nvGrpSpPr>
      <p:grpSpPr>
        <a:xfrm>
          <a:off x="0" y="0"/>
          <a:ext cx="0" cy="0"/>
          <a:chOff x="0" y="0"/>
          <a:chExt cx="0" cy="0"/>
        </a:xfrm>
      </p:grpSpPr>
      <p:sp>
        <p:nvSpPr>
          <p:cNvPr id="53" name="Google Shape;53;p9"/>
          <p:cNvSpPr txBox="1"/>
          <p:nvPr>
            <p:ph type="title"/>
          </p:nvPr>
        </p:nvSpPr>
        <p:spPr>
          <a:xfrm>
            <a:off x="629841" y="342900"/>
            <a:ext cx="2949300" cy="12000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Avenir"/>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4" name="Google Shape;54;p9"/>
          <p:cNvSpPr txBox="1"/>
          <p:nvPr>
            <p:ph idx="1" type="body"/>
          </p:nvPr>
        </p:nvSpPr>
        <p:spPr>
          <a:xfrm>
            <a:off x="3887391" y="740569"/>
            <a:ext cx="4629000" cy="3655200"/>
          </a:xfrm>
          <a:prstGeom prst="rect">
            <a:avLst/>
          </a:prstGeom>
          <a:noFill/>
          <a:ln>
            <a:noFill/>
          </a:ln>
        </p:spPr>
        <p:txBody>
          <a:bodyPr anchorCtr="0" anchor="t" bIns="34275" lIns="68575" spcFirstLastPara="1" rIns="68575" wrap="square" tIns="34275">
            <a:no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55" name="Google Shape;55;p9"/>
          <p:cNvSpPr txBox="1"/>
          <p:nvPr>
            <p:ph idx="2" type="body"/>
          </p:nvPr>
        </p:nvSpPr>
        <p:spPr>
          <a:xfrm>
            <a:off x="629841" y="1543050"/>
            <a:ext cx="2949300" cy="28587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56" name="Google Shape;56;p9"/>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57" name="Google Shape;57;p9"/>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8" name="Google Shape;58;p9"/>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9" name="Shape 59"/>
        <p:cNvGrpSpPr/>
        <p:nvPr/>
      </p:nvGrpSpPr>
      <p:grpSpPr>
        <a:xfrm>
          <a:off x="0" y="0"/>
          <a:ext cx="0" cy="0"/>
          <a:chOff x="0" y="0"/>
          <a:chExt cx="0" cy="0"/>
        </a:xfrm>
      </p:grpSpPr>
      <p:sp>
        <p:nvSpPr>
          <p:cNvPr id="60" name="Google Shape;60;p10"/>
          <p:cNvSpPr txBox="1"/>
          <p:nvPr>
            <p:ph type="title"/>
          </p:nvPr>
        </p:nvSpPr>
        <p:spPr>
          <a:xfrm>
            <a:off x="629841" y="342900"/>
            <a:ext cx="2949300" cy="120000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dk1"/>
              </a:buClr>
              <a:buSzPts val="2400"/>
              <a:buFont typeface="Avenir"/>
              <a:buNone/>
              <a:defRPr sz="2400"/>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1" name="Google Shape;61;p10"/>
          <p:cNvSpPr/>
          <p:nvPr>
            <p:ph idx="2" type="pic"/>
          </p:nvPr>
        </p:nvSpPr>
        <p:spPr>
          <a:xfrm>
            <a:off x="3887391" y="740569"/>
            <a:ext cx="4629000" cy="36552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Avenir"/>
                <a:ea typeface="Avenir"/>
                <a:cs typeface="Avenir"/>
                <a:sym typeface="Avenir"/>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Avenir"/>
                <a:ea typeface="Avenir"/>
                <a:cs typeface="Avenir"/>
                <a:sym typeface="Avenir"/>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Avenir"/>
                <a:ea typeface="Avenir"/>
                <a:cs typeface="Avenir"/>
                <a:sym typeface="Avenir"/>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venir"/>
                <a:ea typeface="Avenir"/>
                <a:cs typeface="Avenir"/>
                <a:sym typeface="Avenir"/>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venir"/>
                <a:ea typeface="Avenir"/>
                <a:cs typeface="Avenir"/>
                <a:sym typeface="Avenir"/>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62" name="Google Shape;62;p10"/>
          <p:cNvSpPr txBox="1"/>
          <p:nvPr>
            <p:ph idx="1" type="body"/>
          </p:nvPr>
        </p:nvSpPr>
        <p:spPr>
          <a:xfrm>
            <a:off x="629841" y="1543050"/>
            <a:ext cx="2949300" cy="2858700"/>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63" name="Google Shape;63;p10"/>
          <p:cNvSpPr txBox="1"/>
          <p:nvPr>
            <p:ph idx="10" type="dt"/>
          </p:nvPr>
        </p:nvSpPr>
        <p:spPr>
          <a:xfrm>
            <a:off x="628650" y="4767263"/>
            <a:ext cx="2057400" cy="273900"/>
          </a:xfrm>
          <a:prstGeom prst="rect">
            <a:avLst/>
          </a:prstGeom>
          <a:noFill/>
          <a:ln>
            <a:noFill/>
          </a:ln>
        </p:spPr>
        <p:txBody>
          <a:bodyPr anchorCtr="0" anchor="t"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sp>
        <p:nvSpPr>
          <p:cNvPr id="64" name="Google Shape;64;p10"/>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5" name="Google Shape;65;p10"/>
          <p:cNvSpPr txBox="1"/>
          <p:nvPr>
            <p:ph idx="12" type="sldNum"/>
          </p:nvPr>
        </p:nvSpPr>
        <p:spPr>
          <a:xfrm>
            <a:off x="6457950" y="4767263"/>
            <a:ext cx="2057400" cy="273900"/>
          </a:xfrm>
          <a:prstGeom prst="rect">
            <a:avLst/>
          </a:prstGeom>
          <a:noFill/>
          <a:ln>
            <a:noFill/>
          </a:ln>
        </p:spPr>
        <p:txBody>
          <a:bodyPr anchorCtr="0" anchor="t" bIns="34275" lIns="68575" spcFirstLastPara="1" rIns="68575" wrap="square" tIns="3427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5" Type="http://schemas.openxmlformats.org/officeDocument/2006/relationships/theme" Target="../theme/theme1.xml"/><Relationship Id="rId14" Type="http://schemas.openxmlformats.org/officeDocument/2006/relationships/slideLayout" Target="../slideLayouts/slideLayout1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8650" y="273844"/>
            <a:ext cx="7886700" cy="68700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300"/>
              <a:buFont typeface="Avenir"/>
              <a:buNone/>
              <a:defRPr b="0" i="0" sz="3300" u="none" cap="none" strike="noStrike">
                <a:solidFill>
                  <a:schemeClr val="dk1"/>
                </a:solidFill>
                <a:latin typeface="Avenir"/>
                <a:ea typeface="Avenir"/>
                <a:cs typeface="Avenir"/>
                <a:sym typeface="Avenir"/>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628650" y="1170590"/>
            <a:ext cx="7886700" cy="34620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venir"/>
                <a:ea typeface="Avenir"/>
                <a:cs typeface="Avenir"/>
                <a:sym typeface="Avenir"/>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Avenir"/>
                <a:ea typeface="Avenir"/>
                <a:cs typeface="Avenir"/>
                <a:sym typeface="Avenir"/>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venir"/>
                <a:ea typeface="Avenir"/>
                <a:cs typeface="Avenir"/>
                <a:sym typeface="Avenir"/>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venir"/>
                <a:ea typeface="Avenir"/>
                <a:cs typeface="Avenir"/>
                <a:sym typeface="Avenir"/>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8" name="Google Shape;8;p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100"/>
              <a:buFont typeface="Arial"/>
              <a:buNone/>
              <a:defRPr b="0" i="0" sz="900" u="none" cap="none" strike="noStrike">
                <a:solidFill>
                  <a:srgbClr val="888888"/>
                </a:solidFill>
                <a:latin typeface="Avenir"/>
                <a:ea typeface="Avenir"/>
                <a:cs typeface="Avenir"/>
                <a:sym typeface="Avenir"/>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Calibri"/>
                <a:ea typeface="Calibri"/>
                <a:cs typeface="Calibri"/>
                <a:sym typeface="Calibri"/>
              </a:defRPr>
            </a:lvl9pPr>
          </a:lstStyle>
          <a:p/>
        </p:txBody>
      </p:sp>
      <p:pic>
        <p:nvPicPr>
          <p:cNvPr id="9" name="Google Shape;9;p1"/>
          <p:cNvPicPr preferRelativeResize="0"/>
          <p:nvPr/>
        </p:nvPicPr>
        <p:blipFill rotWithShape="1">
          <a:blip r:embed="rId1">
            <a:alphaModFix/>
          </a:blip>
          <a:srcRect b="39393" l="16555" r="16412" t="38384"/>
          <a:stretch/>
        </p:blipFill>
        <p:spPr>
          <a:xfrm>
            <a:off x="155864" y="4673104"/>
            <a:ext cx="1569025" cy="368000"/>
          </a:xfrm>
          <a:prstGeom prst="rect">
            <a:avLst/>
          </a:prstGeom>
          <a:noFill/>
          <a:ln>
            <a:noFill/>
          </a:ln>
        </p:spPr>
      </p:pic>
      <p:pic>
        <p:nvPicPr>
          <p:cNvPr id="10" name="Google Shape;10;p1"/>
          <p:cNvPicPr preferRelativeResize="0"/>
          <p:nvPr/>
        </p:nvPicPr>
        <p:blipFill rotWithShape="1">
          <a:blip r:embed="rId2">
            <a:alphaModFix amt="5000"/>
          </a:blip>
          <a:srcRect b="21212" l="33011" r="33582" t="21616"/>
          <a:stretch/>
        </p:blipFill>
        <p:spPr>
          <a:xfrm>
            <a:off x="5122718" y="177761"/>
            <a:ext cx="4021281" cy="4863344"/>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6.png"/><Relationship Id="rId6" Type="http://schemas.openxmlformats.org/officeDocument/2006/relationships/image" Target="../media/image5.png"/><Relationship Id="rId7" Type="http://schemas.openxmlformats.org/officeDocument/2006/relationships/hyperlink" Target="https://drive.google.com/drive/folders/15t2MbwJB9kYrnt1YWg10bQUdlJBvAqPc"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comments" Target="../comments/comment1.xm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4"/>
          <p:cNvSpPr txBox="1"/>
          <p:nvPr>
            <p:ph type="ctrTitle"/>
          </p:nvPr>
        </p:nvSpPr>
        <p:spPr>
          <a:xfrm>
            <a:off x="-587700" y="1734486"/>
            <a:ext cx="6858000" cy="990600"/>
          </a:xfrm>
          <a:prstGeom prst="rect">
            <a:avLst/>
          </a:prstGeom>
        </p:spPr>
        <p:txBody>
          <a:bodyPr anchorCtr="0" anchor="b" bIns="34275" lIns="68575" spcFirstLastPara="1" rIns="68575" wrap="square" tIns="34275">
            <a:noAutofit/>
          </a:bodyPr>
          <a:lstStyle/>
          <a:p>
            <a:pPr indent="0" lvl="0" marL="0" rtl="0" algn="ctr">
              <a:spcBef>
                <a:spcPts val="0"/>
              </a:spcBef>
              <a:spcAft>
                <a:spcPts val="0"/>
              </a:spcAft>
              <a:buNone/>
            </a:pPr>
            <a:r>
              <a:rPr lang="en"/>
              <a:t>SDS Shower Test</a:t>
            </a:r>
            <a:endParaRPr/>
          </a:p>
        </p:txBody>
      </p:sp>
      <p:sp>
        <p:nvSpPr>
          <p:cNvPr id="91" name="Google Shape;91;p14"/>
          <p:cNvSpPr txBox="1"/>
          <p:nvPr>
            <p:ph idx="1" type="subTitle"/>
          </p:nvPr>
        </p:nvSpPr>
        <p:spPr>
          <a:xfrm>
            <a:off x="-665475" y="2812720"/>
            <a:ext cx="6858000" cy="469200"/>
          </a:xfrm>
          <a:prstGeom prst="rect">
            <a:avLst/>
          </a:prstGeom>
        </p:spPr>
        <p:txBody>
          <a:bodyPr anchorCtr="0" anchor="t" bIns="34275" lIns="68575" spcFirstLastPara="1" rIns="68575" wrap="square" tIns="34275">
            <a:noAutofit/>
          </a:bodyPr>
          <a:lstStyle/>
          <a:p>
            <a:pPr indent="0" lvl="0" marL="0" rtl="0" algn="ctr">
              <a:spcBef>
                <a:spcPts val="800"/>
              </a:spcBef>
              <a:spcAft>
                <a:spcPts val="0"/>
              </a:spcAft>
              <a:buNone/>
            </a:pPr>
            <a:r>
              <a:rPr b="1" lang="en" sz="3000"/>
              <a:t>04-03-2019</a:t>
            </a:r>
            <a:endParaRPr b="1" sz="3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5"/>
          <p:cNvSpPr txBox="1"/>
          <p:nvPr>
            <p:ph type="title"/>
          </p:nvPr>
        </p:nvSpPr>
        <p:spPr>
          <a:xfrm>
            <a:off x="76200" y="492200"/>
            <a:ext cx="7688700" cy="535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u="sng"/>
              <a:t>Shower Test</a:t>
            </a:r>
            <a:endParaRPr u="sng"/>
          </a:p>
        </p:txBody>
      </p:sp>
      <p:sp>
        <p:nvSpPr>
          <p:cNvPr id="97" name="Google Shape;97;p15"/>
          <p:cNvSpPr txBox="1"/>
          <p:nvPr>
            <p:ph idx="1" type="body"/>
          </p:nvPr>
        </p:nvSpPr>
        <p:spPr>
          <a:xfrm>
            <a:off x="434025" y="1406975"/>
            <a:ext cx="7984200" cy="29331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
              <a:t>This test is to determine if any of the SDS Shell openings (Vents, doors, Back panel) can let in water when exposed to rain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6"/>
          <p:cNvSpPr txBox="1"/>
          <p:nvPr>
            <p:ph type="title"/>
          </p:nvPr>
        </p:nvSpPr>
        <p:spPr>
          <a:xfrm>
            <a:off x="184325" y="519850"/>
            <a:ext cx="7688700" cy="535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u="sng"/>
              <a:t>Risks</a:t>
            </a:r>
            <a:endParaRPr u="sng"/>
          </a:p>
        </p:txBody>
      </p:sp>
      <p:sp>
        <p:nvSpPr>
          <p:cNvPr id="103" name="Google Shape;103;p16"/>
          <p:cNvSpPr txBox="1"/>
          <p:nvPr>
            <p:ph idx="1" type="body"/>
          </p:nvPr>
        </p:nvSpPr>
        <p:spPr>
          <a:xfrm>
            <a:off x="96675" y="1329425"/>
            <a:ext cx="7688700" cy="22611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
              <a:t>Leakages lead to:</a:t>
            </a:r>
            <a:endParaRPr/>
          </a:p>
          <a:p>
            <a:pPr indent="-361950" lvl="0" marL="457200" rtl="0" algn="l">
              <a:spcBef>
                <a:spcPts val="800"/>
              </a:spcBef>
              <a:spcAft>
                <a:spcPts val="0"/>
              </a:spcAft>
              <a:buSzPts val="2100"/>
              <a:buChar char="•"/>
            </a:pPr>
            <a:r>
              <a:rPr lang="en"/>
              <a:t>Electrical components getting damaged</a:t>
            </a:r>
            <a:endParaRPr/>
          </a:p>
          <a:p>
            <a:pPr indent="-361950" lvl="0" marL="457200" rtl="0" algn="l">
              <a:spcBef>
                <a:spcPts val="0"/>
              </a:spcBef>
              <a:spcAft>
                <a:spcPts val="0"/>
              </a:spcAft>
              <a:buSzPts val="2100"/>
              <a:buChar char="•"/>
            </a:pPr>
            <a:r>
              <a:rPr lang="en"/>
              <a:t>Rust in metallic parts</a:t>
            </a:r>
            <a:endParaRPr/>
          </a:p>
          <a:p>
            <a:pPr indent="-361950" lvl="0" marL="457200" rtl="0" algn="l">
              <a:spcBef>
                <a:spcPts val="0"/>
              </a:spcBef>
              <a:spcAft>
                <a:spcPts val="0"/>
              </a:spcAft>
              <a:buSzPts val="2100"/>
              <a:buChar char="•"/>
            </a:pPr>
            <a:r>
              <a:rPr lang="en"/>
              <a:t>Electrocution</a:t>
            </a:r>
            <a:endParaRPr/>
          </a:p>
          <a:p>
            <a:pPr indent="-361950" lvl="0" marL="457200" rtl="0" algn="l">
              <a:spcBef>
                <a:spcPts val="0"/>
              </a:spcBef>
              <a:spcAft>
                <a:spcPts val="0"/>
              </a:spcAft>
              <a:buSzPts val="2100"/>
              <a:buChar char="•"/>
            </a:pPr>
            <a:r>
              <a:rPr lang="en"/>
              <a:t>Equipment failure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7"/>
          <p:cNvSpPr txBox="1"/>
          <p:nvPr>
            <p:ph type="title"/>
          </p:nvPr>
        </p:nvSpPr>
        <p:spPr>
          <a:xfrm>
            <a:off x="77875" y="0"/>
            <a:ext cx="7688700" cy="535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
              <a:t>Pictures and Videos</a:t>
            </a:r>
            <a:endParaRPr/>
          </a:p>
        </p:txBody>
      </p:sp>
      <p:pic>
        <p:nvPicPr>
          <p:cNvPr id="109" name="Google Shape;109;p17"/>
          <p:cNvPicPr preferRelativeResize="0"/>
          <p:nvPr/>
        </p:nvPicPr>
        <p:blipFill>
          <a:blip r:embed="rId3">
            <a:alphaModFix/>
          </a:blip>
          <a:stretch>
            <a:fillRect/>
          </a:stretch>
        </p:blipFill>
        <p:spPr>
          <a:xfrm>
            <a:off x="2620900" y="531900"/>
            <a:ext cx="3059549" cy="1899674"/>
          </a:xfrm>
          <a:prstGeom prst="rect">
            <a:avLst/>
          </a:prstGeom>
          <a:noFill/>
          <a:ln>
            <a:noFill/>
          </a:ln>
        </p:spPr>
      </p:pic>
      <p:pic>
        <p:nvPicPr>
          <p:cNvPr id="110" name="Google Shape;110;p17"/>
          <p:cNvPicPr preferRelativeResize="0"/>
          <p:nvPr/>
        </p:nvPicPr>
        <p:blipFill>
          <a:blip r:embed="rId4">
            <a:alphaModFix/>
          </a:blip>
          <a:stretch>
            <a:fillRect/>
          </a:stretch>
        </p:blipFill>
        <p:spPr>
          <a:xfrm>
            <a:off x="5829500" y="511650"/>
            <a:ext cx="3207025" cy="1940186"/>
          </a:xfrm>
          <a:prstGeom prst="rect">
            <a:avLst/>
          </a:prstGeom>
          <a:noFill/>
          <a:ln>
            <a:noFill/>
          </a:ln>
        </p:spPr>
      </p:pic>
      <p:pic>
        <p:nvPicPr>
          <p:cNvPr id="111" name="Google Shape;111;p17"/>
          <p:cNvPicPr preferRelativeResize="0"/>
          <p:nvPr/>
        </p:nvPicPr>
        <p:blipFill>
          <a:blip r:embed="rId5">
            <a:alphaModFix/>
          </a:blip>
          <a:stretch>
            <a:fillRect/>
          </a:stretch>
        </p:blipFill>
        <p:spPr>
          <a:xfrm>
            <a:off x="2620900" y="2657575"/>
            <a:ext cx="3059548" cy="2301201"/>
          </a:xfrm>
          <a:prstGeom prst="rect">
            <a:avLst/>
          </a:prstGeom>
          <a:noFill/>
          <a:ln>
            <a:noFill/>
          </a:ln>
        </p:spPr>
      </p:pic>
      <p:pic>
        <p:nvPicPr>
          <p:cNvPr id="112" name="Google Shape;112;p17"/>
          <p:cNvPicPr preferRelativeResize="0"/>
          <p:nvPr/>
        </p:nvPicPr>
        <p:blipFill>
          <a:blip r:embed="rId6">
            <a:alphaModFix/>
          </a:blip>
          <a:stretch>
            <a:fillRect/>
          </a:stretch>
        </p:blipFill>
        <p:spPr>
          <a:xfrm>
            <a:off x="5936975" y="2657575"/>
            <a:ext cx="3207027" cy="2301200"/>
          </a:xfrm>
          <a:prstGeom prst="rect">
            <a:avLst/>
          </a:prstGeom>
          <a:noFill/>
          <a:ln>
            <a:noFill/>
          </a:ln>
        </p:spPr>
      </p:pic>
      <p:sp>
        <p:nvSpPr>
          <p:cNvPr id="113" name="Google Shape;113;p17"/>
          <p:cNvSpPr txBox="1"/>
          <p:nvPr/>
        </p:nvSpPr>
        <p:spPr>
          <a:xfrm>
            <a:off x="354700" y="2265900"/>
            <a:ext cx="1838400" cy="122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u="sng">
                <a:solidFill>
                  <a:schemeClr val="hlink"/>
                </a:solidFill>
                <a:latin typeface="Avenir"/>
                <a:ea typeface="Avenir"/>
                <a:cs typeface="Avenir"/>
                <a:sym typeface="Avenir"/>
                <a:hlinkClick r:id="rId7"/>
              </a:rPr>
              <a:t>Video Link</a:t>
            </a:r>
            <a:endParaRPr sz="3000">
              <a:latin typeface="Avenir"/>
              <a:ea typeface="Avenir"/>
              <a:cs typeface="Avenir"/>
              <a:sym typeface="Avenir"/>
            </a:endParaRPr>
          </a:p>
          <a:p>
            <a:pPr indent="0" lvl="0" marL="0" rtl="0" algn="l">
              <a:spcBef>
                <a:spcPts val="0"/>
              </a:spcBef>
              <a:spcAft>
                <a:spcPts val="0"/>
              </a:spcAft>
              <a:buNone/>
            </a:pPr>
            <a:r>
              <a:t/>
            </a:r>
            <a:endParaRPr sz="3000">
              <a:latin typeface="Avenir"/>
              <a:ea typeface="Avenir"/>
              <a:cs typeface="Avenir"/>
              <a:sym typeface="Avenir"/>
            </a:endParaRPr>
          </a:p>
        </p:txBody>
      </p:sp>
      <p:sp>
        <p:nvSpPr>
          <p:cNvPr id="114" name="Google Shape;114;p17"/>
          <p:cNvSpPr/>
          <p:nvPr/>
        </p:nvSpPr>
        <p:spPr>
          <a:xfrm>
            <a:off x="5320150" y="535200"/>
            <a:ext cx="360300" cy="399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729450" y="1318650"/>
            <a:ext cx="7688700" cy="535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0" name="Google Shape;120;p18"/>
          <p:cNvSpPr txBox="1"/>
          <p:nvPr>
            <p:ph idx="1" type="body"/>
          </p:nvPr>
        </p:nvSpPr>
        <p:spPr>
          <a:xfrm>
            <a:off x="209575" y="1798775"/>
            <a:ext cx="8208600" cy="2541300"/>
          </a:xfrm>
          <a:prstGeom prst="rect">
            <a:avLst/>
          </a:prstGeom>
        </p:spPr>
        <p:txBody>
          <a:bodyPr anchorCtr="0" anchor="t" bIns="34275" lIns="68575" spcFirstLastPara="1" rIns="68575" wrap="square" tIns="34275">
            <a:noAutofit/>
          </a:bodyPr>
          <a:lstStyle/>
          <a:p>
            <a:pPr indent="-361950" lvl="0" marL="457200" rtl="0" algn="l">
              <a:spcBef>
                <a:spcPts val="800"/>
              </a:spcBef>
              <a:spcAft>
                <a:spcPts val="0"/>
              </a:spcAft>
              <a:buSzPts val="2100"/>
              <a:buChar char="•"/>
            </a:pPr>
            <a:r>
              <a:rPr lang="en"/>
              <a:t>Leakages were observed </a:t>
            </a:r>
            <a:endParaRPr/>
          </a:p>
          <a:p>
            <a:pPr indent="0" lvl="0" marL="0" rtl="0" algn="l">
              <a:spcBef>
                <a:spcPts val="800"/>
              </a:spcBef>
              <a:spcAft>
                <a:spcPts val="0"/>
              </a:spcAft>
              <a:buNone/>
            </a:pPr>
            <a:r>
              <a:rPr lang="en"/>
              <a:t>originating from door openings(Top) - </a:t>
            </a:r>
            <a:endParaRPr/>
          </a:p>
        </p:txBody>
      </p:sp>
      <p:pic>
        <p:nvPicPr>
          <p:cNvPr id="121" name="Google Shape;121;p18"/>
          <p:cNvPicPr preferRelativeResize="0"/>
          <p:nvPr/>
        </p:nvPicPr>
        <p:blipFill>
          <a:blip r:embed="rId4">
            <a:alphaModFix/>
          </a:blip>
          <a:stretch>
            <a:fillRect/>
          </a:stretch>
        </p:blipFill>
        <p:spPr>
          <a:xfrm>
            <a:off x="5937000" y="1195950"/>
            <a:ext cx="3041698" cy="2343221"/>
          </a:xfrm>
          <a:prstGeom prst="rect">
            <a:avLst/>
          </a:prstGeom>
          <a:noFill/>
          <a:ln>
            <a:noFill/>
          </a:ln>
        </p:spPr>
      </p:pic>
      <p:sp>
        <p:nvSpPr>
          <p:cNvPr id="122" name="Google Shape;122;p18"/>
          <p:cNvSpPr/>
          <p:nvPr/>
        </p:nvSpPr>
        <p:spPr>
          <a:xfrm>
            <a:off x="6082325" y="1853850"/>
            <a:ext cx="2896500" cy="2721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
        <p:nvSpPr>
          <p:cNvPr id="123" name="Google Shape;123;p18"/>
          <p:cNvSpPr txBox="1"/>
          <p:nvPr/>
        </p:nvSpPr>
        <p:spPr>
          <a:xfrm>
            <a:off x="6815525" y="1240875"/>
            <a:ext cx="1377000" cy="3399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venir"/>
                <a:ea typeface="Avenir"/>
                <a:cs typeface="Avenir"/>
                <a:sym typeface="Avenir"/>
              </a:rPr>
              <a:t>Leakage Area</a:t>
            </a:r>
            <a:endParaRPr b="1">
              <a:latin typeface="Avenir"/>
              <a:ea typeface="Avenir"/>
              <a:cs typeface="Avenir"/>
              <a:sym typeface="Avenir"/>
            </a:endParaRPr>
          </a:p>
        </p:txBody>
      </p:sp>
      <p:sp>
        <p:nvSpPr>
          <p:cNvPr id="124" name="Google Shape;124;p18"/>
          <p:cNvSpPr txBox="1"/>
          <p:nvPr/>
        </p:nvSpPr>
        <p:spPr>
          <a:xfrm>
            <a:off x="413750" y="587475"/>
            <a:ext cx="5600400" cy="6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Avenir"/>
                <a:ea typeface="Avenir"/>
                <a:cs typeface="Avenir"/>
                <a:sym typeface="Avenir"/>
              </a:rPr>
              <a:t>Observations</a:t>
            </a:r>
            <a:endParaRPr sz="2400">
              <a:latin typeface="Avenir"/>
              <a:ea typeface="Avenir"/>
              <a:cs typeface="Avenir"/>
              <a:sym typeface="Aveni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